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2e9dcb9519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2e9dcb9519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11" Type="http://schemas.openxmlformats.org/officeDocument/2006/relationships/image" Target="../media/image4.png"/><Relationship Id="rId10" Type="http://schemas.openxmlformats.org/officeDocument/2006/relationships/image" Target="../media/image8.png"/><Relationship Id="rId9" Type="http://schemas.openxmlformats.org/officeDocument/2006/relationships/image" Target="../media/image9.png"/><Relationship Id="rId5" Type="http://schemas.openxmlformats.org/officeDocument/2006/relationships/image" Target="../media/image7.png"/><Relationship Id="rId6" Type="http://schemas.openxmlformats.org/officeDocument/2006/relationships/image" Target="../media/image3.png"/><Relationship Id="rId7" Type="http://schemas.openxmlformats.org/officeDocument/2006/relationships/image" Target="../media/image6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120600" y="3774300"/>
            <a:ext cx="3016800" cy="12633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14250" y="116700"/>
            <a:ext cx="8916900" cy="7926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2857500" y="224788"/>
            <a:ext cx="6060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210">
                <a:solidFill>
                  <a:srgbClr val="EE3C2D"/>
                </a:solidFill>
              </a:rPr>
              <a:t>Accelerating Business Growth With Databricks</a:t>
            </a:r>
            <a:endParaRPr sz="2210">
              <a:solidFill>
                <a:srgbClr val="EE3C2D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210">
                <a:solidFill>
                  <a:schemeClr val="lt1"/>
                </a:solidFill>
              </a:rPr>
              <a:t>KPI Is Your Trusted Partner For Data, Analytics, AI, and Databricks Technologies </a:t>
            </a:r>
            <a:endParaRPr sz="1210">
              <a:solidFill>
                <a:schemeClr val="lt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706" y="224788"/>
            <a:ext cx="2086633" cy="57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113550" y="3774300"/>
            <a:ext cx="2902800" cy="12633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114250" y="1031100"/>
            <a:ext cx="2902200" cy="17070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6137346" y="1031100"/>
            <a:ext cx="2902200" cy="17070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3125798" y="1031100"/>
            <a:ext cx="2902200" cy="17070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113550" y="2859900"/>
            <a:ext cx="8916900" cy="792600"/>
          </a:xfrm>
          <a:prstGeom prst="rect">
            <a:avLst/>
          </a:prstGeom>
          <a:gradFill>
            <a:gsLst>
              <a:gs pos="0">
                <a:srgbClr val="424242"/>
              </a:gs>
              <a:gs pos="100000">
                <a:srgbClr val="010101"/>
              </a:gs>
            </a:gsLst>
            <a:lin ang="5400012" scaled="0"/>
          </a:gradFill>
          <a:ln cap="flat" cmpd="sng" w="9525">
            <a:solidFill>
              <a:srgbClr val="EE3C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 txBox="1"/>
          <p:nvPr>
            <p:ph type="ctrTitle"/>
          </p:nvPr>
        </p:nvSpPr>
        <p:spPr>
          <a:xfrm>
            <a:off x="232825" y="1042775"/>
            <a:ext cx="26247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1610">
                <a:solidFill>
                  <a:srgbClr val="EE3C2D"/>
                </a:solidFill>
              </a:rPr>
              <a:t>Why Partner With KPI?</a:t>
            </a:r>
            <a:endParaRPr sz="1150">
              <a:solidFill>
                <a:srgbClr val="EE3C2D"/>
              </a:solidFill>
            </a:endParaRPr>
          </a:p>
        </p:txBody>
      </p:sp>
      <p:sp>
        <p:nvSpPr>
          <p:cNvPr id="64" name="Google Shape;64;p13"/>
          <p:cNvSpPr txBox="1"/>
          <p:nvPr>
            <p:ph type="ctrTitle"/>
          </p:nvPr>
        </p:nvSpPr>
        <p:spPr>
          <a:xfrm>
            <a:off x="232825" y="1388188"/>
            <a:ext cx="2624700" cy="12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Accelerate Deal Cycles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Maximize Adoption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Simplify Complex Sales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Co-Sell Resources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Competitive Edge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Streamlined Collaboration</a:t>
            </a:r>
            <a:endParaRPr sz="1050">
              <a:solidFill>
                <a:schemeClr val="lt1"/>
              </a:solidFill>
            </a:endParaRPr>
          </a:p>
        </p:txBody>
      </p:sp>
      <p:sp>
        <p:nvSpPr>
          <p:cNvPr id="65" name="Google Shape;65;p13"/>
          <p:cNvSpPr txBox="1"/>
          <p:nvPr>
            <p:ph type="ctrTitle"/>
          </p:nvPr>
        </p:nvSpPr>
        <p:spPr>
          <a:xfrm>
            <a:off x="6275150" y="3701350"/>
            <a:ext cx="14340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900"/>
              <a:t>Scan for more resources and to schedule a meeting</a:t>
            </a:r>
            <a:endParaRPr sz="900"/>
          </a:p>
        </p:txBody>
      </p:sp>
      <p:pic>
        <p:nvPicPr>
          <p:cNvPr id="66" name="Google Shape;6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 rot="-7795884">
            <a:off x="7230499" y="3714066"/>
            <a:ext cx="482927" cy="384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63129" y="4261275"/>
            <a:ext cx="585004" cy="5784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3"/>
          <p:cNvSpPr txBox="1"/>
          <p:nvPr>
            <p:ph type="ctrTitle"/>
          </p:nvPr>
        </p:nvSpPr>
        <p:spPr>
          <a:xfrm>
            <a:off x="3206751" y="3793358"/>
            <a:ext cx="26247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1610">
                <a:solidFill>
                  <a:srgbClr val="EE3C2D"/>
                </a:solidFill>
              </a:rPr>
              <a:t>Key Contact</a:t>
            </a:r>
            <a:endParaRPr sz="1150">
              <a:solidFill>
                <a:srgbClr val="EE3C2D"/>
              </a:solidFill>
            </a:endParaRPr>
          </a:p>
        </p:txBody>
      </p:sp>
      <p:sp>
        <p:nvSpPr>
          <p:cNvPr id="69" name="Google Shape;69;p13"/>
          <p:cNvSpPr txBox="1"/>
          <p:nvPr>
            <p:ph type="ctrTitle"/>
          </p:nvPr>
        </p:nvSpPr>
        <p:spPr>
          <a:xfrm>
            <a:off x="3898858" y="4121575"/>
            <a:ext cx="2086800" cy="57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Fari Breguet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VP, Alliances &amp; Client Services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fari.breguet@kpipartners.com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(312) 927-3233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050">
              <a:solidFill>
                <a:schemeClr val="lt1"/>
              </a:solidFill>
            </a:endParaRPr>
          </a:p>
        </p:txBody>
      </p:sp>
      <p:sp>
        <p:nvSpPr>
          <p:cNvPr id="70" name="Google Shape;70;p13"/>
          <p:cNvSpPr txBox="1"/>
          <p:nvPr>
            <p:ph type="ctrTitle"/>
          </p:nvPr>
        </p:nvSpPr>
        <p:spPr>
          <a:xfrm>
            <a:off x="6254933" y="1042775"/>
            <a:ext cx="26880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1610">
                <a:solidFill>
                  <a:srgbClr val="EE3C2D"/>
                </a:solidFill>
              </a:rPr>
              <a:t>Featured Customers</a:t>
            </a:r>
            <a:endParaRPr sz="1150">
              <a:solidFill>
                <a:srgbClr val="EE3C2D"/>
              </a:solidFill>
            </a:endParaRPr>
          </a:p>
        </p:txBody>
      </p:sp>
      <p:sp>
        <p:nvSpPr>
          <p:cNvPr id="71" name="Google Shape;71;p13"/>
          <p:cNvSpPr txBox="1"/>
          <p:nvPr>
            <p:ph type="ctrTitle"/>
          </p:nvPr>
        </p:nvSpPr>
        <p:spPr>
          <a:xfrm>
            <a:off x="6254933" y="1334096"/>
            <a:ext cx="2755200" cy="12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000">
                <a:solidFill>
                  <a:schemeClr val="lt1"/>
                </a:solidFill>
              </a:rPr>
              <a:t>Advance Auto Parts, Albertsons, Bank of America, BOYD Gaming, CISCO, Clorox. GEICO, Hilton, Kimberly-Clark, 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000">
                <a:solidFill>
                  <a:schemeClr val="lt1"/>
                </a:solidFill>
              </a:rPr>
              <a:t>Lam Research, Liberty Steel, 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000">
                <a:solidFill>
                  <a:schemeClr val="lt1"/>
                </a:solidFill>
              </a:rPr>
              <a:t>Linde, Niagara, Onsemi, 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000">
                <a:solidFill>
                  <a:schemeClr val="lt1"/>
                </a:solidFill>
              </a:rPr>
              <a:t>Progressive, Scripps, 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000">
                <a:solidFill>
                  <a:schemeClr val="lt1"/>
                </a:solidFill>
              </a:rPr>
              <a:t>Syneos Health, and more.</a:t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</p:txBody>
      </p:sp>
      <p:sp>
        <p:nvSpPr>
          <p:cNvPr id="72" name="Google Shape;72;p13"/>
          <p:cNvSpPr txBox="1"/>
          <p:nvPr>
            <p:ph type="ctrTitle"/>
          </p:nvPr>
        </p:nvSpPr>
        <p:spPr>
          <a:xfrm>
            <a:off x="3199300" y="1042775"/>
            <a:ext cx="27552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1610">
                <a:solidFill>
                  <a:srgbClr val="EE3C2D"/>
                </a:solidFill>
              </a:rPr>
              <a:t>Our Accelerators </a:t>
            </a:r>
            <a:endParaRPr sz="1150">
              <a:solidFill>
                <a:srgbClr val="EE3C2D"/>
              </a:solidFill>
            </a:endParaRPr>
          </a:p>
        </p:txBody>
      </p:sp>
      <p:sp>
        <p:nvSpPr>
          <p:cNvPr id="73" name="Google Shape;73;p13"/>
          <p:cNvSpPr txBox="1"/>
          <p:nvPr>
            <p:ph type="ctrTitle"/>
          </p:nvPr>
        </p:nvSpPr>
        <p:spPr>
          <a:xfrm>
            <a:off x="3199300" y="1387021"/>
            <a:ext cx="2755200" cy="126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BI Platform Migration (to Power BI)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Data Platform Migration (to Databricks)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Pre-Built Analytics / Data Products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Infrastructure Optimizer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Informatica ETL Migration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Unity Catalog Enablement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1000">
              <a:solidFill>
                <a:schemeClr val="lt1"/>
              </a:solidFill>
            </a:endParaRPr>
          </a:p>
        </p:txBody>
      </p:sp>
      <p:pic>
        <p:nvPicPr>
          <p:cNvPr id="74" name="Google Shape;7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01650" y="2076900"/>
            <a:ext cx="529800" cy="5298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3"/>
          <p:cNvSpPr txBox="1"/>
          <p:nvPr>
            <p:ph type="ctrTitle"/>
          </p:nvPr>
        </p:nvSpPr>
        <p:spPr>
          <a:xfrm>
            <a:off x="189500" y="3774300"/>
            <a:ext cx="2624700" cy="41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SzPts val="990"/>
              <a:buNone/>
            </a:pPr>
            <a:r>
              <a:rPr lang="en" sz="1610">
                <a:solidFill>
                  <a:srgbClr val="EE3C2D"/>
                </a:solidFill>
              </a:rPr>
              <a:t>About KPI Partners</a:t>
            </a:r>
            <a:endParaRPr sz="1150">
              <a:solidFill>
                <a:srgbClr val="EE3C2D"/>
              </a:solidFill>
            </a:endParaRPr>
          </a:p>
        </p:txBody>
      </p:sp>
      <p:sp>
        <p:nvSpPr>
          <p:cNvPr id="76" name="Google Shape;76;p13"/>
          <p:cNvSpPr txBox="1"/>
          <p:nvPr>
            <p:ph type="ctrTitle"/>
          </p:nvPr>
        </p:nvSpPr>
        <p:spPr>
          <a:xfrm>
            <a:off x="189500" y="4142897"/>
            <a:ext cx="2624700" cy="89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Founded: 2006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HQ: Newark, California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600+ Global Consultants</a:t>
            </a:r>
            <a:endParaRPr sz="105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050">
                <a:solidFill>
                  <a:schemeClr val="lt1"/>
                </a:solidFill>
              </a:rPr>
              <a:t>Databricks System Integrator Partner</a:t>
            </a:r>
            <a:endParaRPr sz="1050">
              <a:solidFill>
                <a:schemeClr val="lt1"/>
              </a:solidFill>
            </a:endParaRPr>
          </a:p>
        </p:txBody>
      </p:sp>
      <p:sp>
        <p:nvSpPr>
          <p:cNvPr id="77" name="Google Shape;77;p13"/>
          <p:cNvSpPr txBox="1"/>
          <p:nvPr>
            <p:ph type="ctrTitle"/>
          </p:nvPr>
        </p:nvSpPr>
        <p:spPr>
          <a:xfrm>
            <a:off x="151050" y="2967000"/>
            <a:ext cx="8880000" cy="5784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450">
                <a:solidFill>
                  <a:schemeClr val="lt1"/>
                </a:solidFill>
              </a:rPr>
              <a:t>Data Warehousing  </a:t>
            </a:r>
            <a:r>
              <a:rPr lang="en" sz="1450">
                <a:solidFill>
                  <a:srgbClr val="EE3C2D"/>
                </a:solidFill>
              </a:rPr>
              <a:t>|  </a:t>
            </a:r>
            <a:r>
              <a:rPr lang="en" sz="1450">
                <a:solidFill>
                  <a:schemeClr val="lt1"/>
                </a:solidFill>
              </a:rPr>
              <a:t>Data Engineering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Data Science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AI &amp; ML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Analytics  </a:t>
            </a:r>
            <a:r>
              <a:rPr lang="en" sz="1450">
                <a:solidFill>
                  <a:srgbClr val="EE3C2D"/>
                </a:solidFill>
              </a:rPr>
              <a:t>|  </a:t>
            </a:r>
            <a:r>
              <a:rPr lang="en" sz="1450">
                <a:solidFill>
                  <a:schemeClr val="lt1"/>
                </a:solidFill>
              </a:rPr>
              <a:t>Cloud Modernization</a:t>
            </a:r>
            <a:endParaRPr sz="145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450">
                <a:solidFill>
                  <a:schemeClr val="lt1"/>
                </a:solidFill>
              </a:rPr>
              <a:t>SQL &amp; Programming</a:t>
            </a:r>
            <a:r>
              <a:rPr lang="en" sz="1450">
                <a:solidFill>
                  <a:schemeClr val="lt1"/>
                </a:solidFill>
              </a:rPr>
              <a:t>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</a:t>
            </a:r>
            <a:r>
              <a:rPr lang="en" sz="1450">
                <a:solidFill>
                  <a:schemeClr val="lt1"/>
                </a:solidFill>
              </a:rPr>
              <a:t>Project Management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Staff Augmentation</a:t>
            </a:r>
            <a:r>
              <a:rPr lang="en" sz="1450">
                <a:solidFill>
                  <a:schemeClr val="lt1"/>
                </a:solidFill>
              </a:rPr>
              <a:t>  </a:t>
            </a:r>
            <a:r>
              <a:rPr lang="en" sz="1450">
                <a:solidFill>
                  <a:srgbClr val="EE3C2D"/>
                </a:solidFill>
              </a:rPr>
              <a:t>|</a:t>
            </a:r>
            <a:r>
              <a:rPr lang="en" sz="1450">
                <a:solidFill>
                  <a:schemeClr val="lt1"/>
                </a:solidFill>
              </a:rPr>
              <a:t>  Security &amp; Governance</a:t>
            </a:r>
            <a:r>
              <a:rPr lang="en" sz="1450">
                <a:solidFill>
                  <a:schemeClr val="lt1"/>
                </a:solidFill>
              </a:rPr>
              <a:t> </a:t>
            </a:r>
            <a:endParaRPr sz="1450">
              <a:solidFill>
                <a:schemeClr val="lt1"/>
              </a:solidFill>
            </a:endParaRPr>
          </a:p>
        </p:txBody>
      </p:sp>
      <p:pic>
        <p:nvPicPr>
          <p:cNvPr id="78" name="Google Shape;78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51050" y="1873938"/>
            <a:ext cx="719700" cy="71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34734" y="2092262"/>
            <a:ext cx="1011075" cy="4563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321828" y="4340796"/>
            <a:ext cx="1331475" cy="699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99695" y="4334799"/>
            <a:ext cx="529800" cy="376648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846900" y="3860879"/>
            <a:ext cx="1121700" cy="112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